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6" r:id="rId3"/>
    <p:sldId id="257" r:id="rId4"/>
    <p:sldId id="258" r:id="rId5"/>
    <p:sldId id="259" r:id="rId6"/>
    <p:sldId id="265" r:id="rId7"/>
    <p:sldId id="263" r:id="rId8"/>
    <p:sldId id="264" r:id="rId9"/>
    <p:sldId id="261" r:id="rId10"/>
    <p:sldId id="260"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364E138-B4A2-44AB-A8AB-F77253797C7B}">
          <p14:sldIdLst>
            <p14:sldId id="256"/>
            <p14:sldId id="266"/>
            <p14:sldId id="257"/>
            <p14:sldId id="258"/>
            <p14:sldId id="259"/>
            <p14:sldId id="265"/>
          </p14:sldIdLst>
        </p14:section>
        <p14:section name="Untitled Section" id="{DC875764-4B8A-44E1-91C1-D79E2779751D}">
          <p14:sldIdLst>
            <p14:sldId id="263"/>
            <p14:sldId id="264"/>
            <p14:sldId id="261"/>
            <p14:sldId id="260"/>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9154FA-876A-4D4E-90CD-91504F694E16}" type="datetimeFigureOut">
              <a:rPr lang="en-CA" smtClean="0"/>
              <a:t>2020-10-18</a:t>
            </a:fld>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E00178-4E65-4266-88BF-7EE7F7F9DC8B}" type="slidenum">
              <a:rPr lang="en-CA" smtClean="0"/>
              <a:t>‹#›</a:t>
            </a:fld>
            <a:endParaRPr lang="en-CA"/>
          </a:p>
        </p:txBody>
      </p:sp>
    </p:spTree>
    <p:extLst>
      <p:ext uri="{BB962C8B-B14F-4D97-AF65-F5344CB8AC3E}">
        <p14:creationId xmlns:p14="http://schemas.microsoft.com/office/powerpoint/2010/main" val="11213909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DDFDE2-89E4-4B5B-A169-E79CD0E2664F}" type="datetimeFigureOut">
              <a:rPr lang="en-CA" smtClean="0"/>
              <a:t>2020-10-18</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F604B-FDC6-43D2-87A6-409EF9953306}" type="slidenum">
              <a:rPr lang="en-CA" smtClean="0"/>
              <a:t>‹#›</a:t>
            </a:fld>
            <a:endParaRPr lang="en-CA"/>
          </a:p>
        </p:txBody>
      </p:sp>
    </p:spTree>
    <p:extLst>
      <p:ext uri="{BB962C8B-B14F-4D97-AF65-F5344CB8AC3E}">
        <p14:creationId xmlns:p14="http://schemas.microsoft.com/office/powerpoint/2010/main" val="10163039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651831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1600025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400636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2867573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615171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1385500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648045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1869513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260156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844071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1953047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EB5708-1FF8-4735-B9D6-63DC74808357}" type="datetime1">
              <a:rPr lang="en-CA" smtClean="0"/>
              <a:t>2020-10-18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695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38EA0-D874-48B7-B856-4335911538DA}" type="datetime1">
              <a:rPr lang="en-CA" smtClean="0"/>
              <a:t>2020-10-18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66579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F84080-AA78-4927-B589-DC5490D10F2D}" type="datetime1">
              <a:rPr lang="en-CA" smtClean="0"/>
              <a:t>2020-10-18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168684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C40BDE-D170-465F-9995-BED8BE98F5DC}" type="datetime1">
              <a:rPr lang="en-CA" smtClean="0"/>
              <a:t>2020-10-18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83533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A89C04-E353-475C-BF17-AF7A980878BC}" type="datetime1">
              <a:rPr lang="en-CA" smtClean="0"/>
              <a:t>2020-10-18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19145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591509-BB7E-4BE6-8F43-142AA1491B27}" type="datetime1">
              <a:rPr lang="en-CA" smtClean="0"/>
              <a:t>2020-10-18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152677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3C3F20-F422-4038-9DF6-FE17AB301972}" type="datetime1">
              <a:rPr lang="en-CA" smtClean="0"/>
              <a:t>2020-10-18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966832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7A8D12-26C4-49F1-A631-579253ADF4A8}" type="datetime1">
              <a:rPr lang="en-CA" smtClean="0"/>
              <a:t>2020-10-18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66212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898A95-57DF-4C9F-9A79-F69BA88012DF}" type="datetime1">
              <a:rPr lang="en-CA" smtClean="0"/>
              <a:t>2020-10-18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38448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767BF-EA2A-4371-9D0C-7C537C2C8CE2}" type="datetime1">
              <a:rPr lang="en-CA" smtClean="0"/>
              <a:t>2020-10-18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77067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820B9-110F-4927-A276-E577FE304029}" type="datetime1">
              <a:rPr lang="en-CA" smtClean="0"/>
              <a:t>2020-10-18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42037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661961-70A3-4ED3-AD06-931B8F193B9B}" type="datetime1">
              <a:rPr lang="en-CA" smtClean="0"/>
              <a:t>2020-10-18</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45D4B-07E4-47AC-91E2-D5A6C17680D1}" type="slidenum">
              <a:rPr lang="en-CA" smtClean="0"/>
              <a:t>‹#›</a:t>
            </a:fld>
            <a:endParaRPr lang="en-CA"/>
          </a:p>
        </p:txBody>
      </p:sp>
    </p:spTree>
    <p:extLst>
      <p:ext uri="{BB962C8B-B14F-4D97-AF65-F5344CB8AC3E}">
        <p14:creationId xmlns:p14="http://schemas.microsoft.com/office/powerpoint/2010/main" val="369349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You </a:t>
            </a:r>
            <a:r>
              <a:rPr lang="en-CA" i="1" dirty="0" smtClean="0"/>
              <a:t>Can</a:t>
            </a:r>
            <a:r>
              <a:rPr lang="en-CA" dirty="0" smtClean="0"/>
              <a:t> Do It! (a.k.a. Launch Class)</a:t>
            </a:r>
            <a:endParaRPr lang="en-CA" dirty="0"/>
          </a:p>
        </p:txBody>
      </p:sp>
      <p:sp>
        <p:nvSpPr>
          <p:cNvPr id="3" name="Subtitle 2"/>
          <p:cNvSpPr>
            <a:spLocks noGrp="1"/>
          </p:cNvSpPr>
          <p:nvPr>
            <p:ph type="subTitle" idx="1"/>
          </p:nvPr>
        </p:nvSpPr>
        <p:spPr/>
        <p:txBody>
          <a:bodyPr>
            <a:normAutofit/>
          </a:bodyPr>
          <a:lstStyle/>
          <a:p>
            <a:endParaRPr lang="en-CA" sz="3600" dirty="0" smtClean="0"/>
          </a:p>
          <a:p>
            <a:r>
              <a:rPr lang="en-CA" sz="3600" dirty="0" smtClean="0"/>
              <a:t>Lesson 1 – Intro To Launch Class</a:t>
            </a:r>
            <a:endParaRPr lang="en-CA" sz="3600" dirty="0"/>
          </a:p>
        </p:txBody>
      </p:sp>
    </p:spTree>
    <p:extLst>
      <p:ext uri="{BB962C8B-B14F-4D97-AF65-F5344CB8AC3E}">
        <p14:creationId xmlns:p14="http://schemas.microsoft.com/office/powerpoint/2010/main" val="5269339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You </a:t>
            </a:r>
            <a:r>
              <a:rPr lang="en-CA" i="1" u="sng" dirty="0" smtClean="0"/>
              <a:t>Can</a:t>
            </a:r>
            <a:r>
              <a:rPr lang="en-CA" dirty="0" smtClean="0"/>
              <a:t> Do It!</a:t>
            </a:r>
            <a:endParaRPr lang="en-CA" dirty="0"/>
          </a:p>
        </p:txBody>
      </p:sp>
      <p:sp>
        <p:nvSpPr>
          <p:cNvPr id="3" name="Content Placeholder 2"/>
          <p:cNvSpPr>
            <a:spLocks noGrp="1"/>
          </p:cNvSpPr>
          <p:nvPr>
            <p:ph idx="1"/>
          </p:nvPr>
        </p:nvSpPr>
        <p:spPr>
          <a:xfrm>
            <a:off x="628650" y="1468192"/>
            <a:ext cx="7886700" cy="5022760"/>
          </a:xfrm>
        </p:spPr>
        <p:txBody>
          <a:bodyPr>
            <a:normAutofit fontScale="92500"/>
          </a:bodyPr>
          <a:lstStyle/>
          <a:p>
            <a:pPr>
              <a:buFont typeface="Wingdings" panose="05000000000000000000" pitchFamily="2" charset="2"/>
              <a:buChar char="Ø"/>
            </a:pPr>
            <a:r>
              <a:rPr lang="en-CA" dirty="0" smtClean="0"/>
              <a:t>This class is </a:t>
            </a:r>
            <a:r>
              <a:rPr lang="en-CA" b="1" dirty="0" smtClean="0"/>
              <a:t>about and for you</a:t>
            </a:r>
            <a:r>
              <a:rPr lang="en-CA" dirty="0" smtClean="0"/>
              <a:t>. The more you put in, the more you’ll get out of it. Give us your feedback.</a:t>
            </a:r>
          </a:p>
          <a:p>
            <a:pPr>
              <a:buFont typeface="Wingdings" panose="05000000000000000000" pitchFamily="2" charset="2"/>
              <a:buChar char="Ø"/>
            </a:pPr>
            <a:r>
              <a:rPr lang="en-CA" dirty="0" smtClean="0"/>
              <a:t>Your coaches are here voluntarily, because they want to help you </a:t>
            </a:r>
            <a:r>
              <a:rPr lang="en-CA" b="1" dirty="0" smtClean="0"/>
              <a:t>get successfully launched into an exciting and impactful life! </a:t>
            </a:r>
            <a:r>
              <a:rPr lang="en-CA" dirty="0" smtClean="0"/>
              <a:t>Ask us lots of questions.</a:t>
            </a:r>
          </a:p>
          <a:p>
            <a:pPr>
              <a:buFont typeface="Wingdings" panose="05000000000000000000" pitchFamily="2" charset="2"/>
              <a:buChar char="Ø"/>
            </a:pPr>
            <a:r>
              <a:rPr lang="en-CA" dirty="0" smtClean="0"/>
              <a:t>Learn and pass it on. </a:t>
            </a:r>
            <a:r>
              <a:rPr lang="en-CA" b="1" dirty="0" smtClean="0"/>
              <a:t>Be part of a mission that’s making a difference!</a:t>
            </a:r>
            <a:r>
              <a:rPr lang="en-CA" dirty="0" smtClean="0"/>
              <a:t> Improve the quality of life for all Albertans by letting everyone know about it. Invite a friend.</a:t>
            </a:r>
          </a:p>
          <a:p>
            <a:pPr>
              <a:buFont typeface="Wingdings" panose="05000000000000000000" pitchFamily="2" charset="2"/>
              <a:buChar char="Ø"/>
            </a:pPr>
            <a:r>
              <a:rPr lang="en-CA" dirty="0" smtClean="0"/>
              <a:t>Volunteer to help: Social media marketing, video editing, website </a:t>
            </a:r>
            <a:r>
              <a:rPr lang="en-CA" dirty="0" err="1" smtClean="0"/>
              <a:t>dev’t</a:t>
            </a:r>
            <a:r>
              <a:rPr lang="en-CA" dirty="0" smtClean="0"/>
              <a:t>, cleanup room after class.</a:t>
            </a:r>
          </a:p>
          <a:p>
            <a:pPr>
              <a:buFont typeface="Wingdings" panose="05000000000000000000" pitchFamily="2" charset="2"/>
              <a:buChar char="Ø"/>
            </a:pPr>
            <a:r>
              <a:rPr lang="en-CA" dirty="0" smtClean="0"/>
              <a:t>Questions?</a:t>
            </a:r>
          </a:p>
        </p:txBody>
      </p:sp>
    </p:spTree>
    <p:extLst>
      <p:ext uri="{BB962C8B-B14F-4D97-AF65-F5344CB8AC3E}">
        <p14:creationId xmlns:p14="http://schemas.microsoft.com/office/powerpoint/2010/main" val="2569719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Questions for Discussion</a:t>
            </a:r>
            <a:endParaRPr lang="en-CA" i="1" dirty="0"/>
          </a:p>
        </p:txBody>
      </p:sp>
      <p:sp>
        <p:nvSpPr>
          <p:cNvPr id="3" name="Content Placeholder 2"/>
          <p:cNvSpPr>
            <a:spLocks noGrp="1"/>
          </p:cNvSpPr>
          <p:nvPr>
            <p:ph idx="1"/>
          </p:nvPr>
        </p:nvSpPr>
        <p:spPr>
          <a:xfrm>
            <a:off x="628650" y="1413500"/>
            <a:ext cx="7886700" cy="4845631"/>
          </a:xfrm>
        </p:spPr>
        <p:txBody>
          <a:bodyPr>
            <a:normAutofit lnSpcReduction="10000"/>
          </a:bodyPr>
          <a:lstStyle/>
          <a:p>
            <a:pPr>
              <a:buFont typeface="Wingdings" panose="05000000000000000000" pitchFamily="2" charset="2"/>
              <a:buChar char="Ø"/>
            </a:pPr>
            <a:r>
              <a:rPr lang="en-CA" dirty="0" smtClean="0"/>
              <a:t>What did you learn today that could help you going forward?</a:t>
            </a:r>
          </a:p>
          <a:p>
            <a:pPr>
              <a:buFont typeface="Wingdings" panose="05000000000000000000" pitchFamily="2" charset="2"/>
              <a:buChar char="Ø"/>
            </a:pPr>
            <a:r>
              <a:rPr lang="en-CA" dirty="0" smtClean="0"/>
              <a:t>What are you hoping to get out of Launch Class?</a:t>
            </a:r>
          </a:p>
          <a:p>
            <a:pPr>
              <a:buFont typeface="Wingdings" panose="05000000000000000000" pitchFamily="2" charset="2"/>
              <a:buChar char="Ø"/>
            </a:pPr>
            <a:r>
              <a:rPr lang="en-CA" dirty="0"/>
              <a:t>What mistake(s) would you like to avoid?</a:t>
            </a:r>
          </a:p>
          <a:p>
            <a:pPr>
              <a:buFont typeface="Wingdings" panose="05000000000000000000" pitchFamily="2" charset="2"/>
              <a:buChar char="Ø"/>
            </a:pPr>
            <a:r>
              <a:rPr lang="en-CA" dirty="0" smtClean="0"/>
              <a:t>Share one or two goals with your small group.</a:t>
            </a:r>
          </a:p>
          <a:p>
            <a:pPr>
              <a:buFont typeface="Wingdings" panose="05000000000000000000" pitchFamily="2" charset="2"/>
              <a:buChar char="Ø"/>
            </a:pPr>
            <a:r>
              <a:rPr lang="en-CA" dirty="0" smtClean="0"/>
              <a:t>How does sharing your goals make you feel? A bit nervous? If so, that’s good – you’re in the right place!</a:t>
            </a:r>
          </a:p>
          <a:p>
            <a:pPr>
              <a:buFont typeface="Wingdings" panose="05000000000000000000" pitchFamily="2" charset="2"/>
              <a:buChar char="Ø"/>
            </a:pPr>
            <a:r>
              <a:rPr lang="en-US" dirty="0"/>
              <a:t>Think and talk about a time(s) when someone told you (or you thought to yourself) "Who do you think you are</a:t>
            </a:r>
            <a:r>
              <a:rPr lang="en-US" dirty="0" smtClean="0"/>
              <a:t>?!“ </a:t>
            </a:r>
            <a:r>
              <a:rPr lang="en-US" dirty="0"/>
              <a:t>(Decide here and now to reject it, because we can be sure it's not from </a:t>
            </a:r>
            <a:r>
              <a:rPr lang="en-US" dirty="0" smtClean="0"/>
              <a:t>God)</a:t>
            </a:r>
            <a:endParaRPr lang="en-CA" dirty="0" smtClean="0"/>
          </a:p>
        </p:txBody>
      </p:sp>
    </p:spTree>
    <p:extLst>
      <p:ext uri="{BB962C8B-B14F-4D97-AF65-F5344CB8AC3E}">
        <p14:creationId xmlns:p14="http://schemas.microsoft.com/office/powerpoint/2010/main" val="1433886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Welcome to Launch Class Liftoff!</a:t>
            </a:r>
            <a:endParaRPr lang="en-CA" i="1"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Ø"/>
            </a:pPr>
            <a:r>
              <a:rPr lang="en-US" dirty="0"/>
              <a:t>We're very excited to be here with you and we're excited about you and your future. By being here, you're showing that you want to learn, which is the most important piece of the equation, so our hats off to you for taking this </a:t>
            </a:r>
            <a:r>
              <a:rPr lang="en-US"/>
              <a:t>first </a:t>
            </a:r>
            <a:r>
              <a:rPr lang="en-US" smtClean="0"/>
              <a:t>step</a:t>
            </a:r>
            <a:r>
              <a:rPr lang="en-US" dirty="0"/>
              <a:t>!</a:t>
            </a:r>
            <a:endParaRPr lang="en-US" dirty="0" smtClean="0"/>
          </a:p>
          <a:p>
            <a:pPr marL="0" indent="0">
              <a:buNone/>
            </a:pPr>
            <a:endParaRPr lang="en-US" dirty="0" smtClean="0"/>
          </a:p>
          <a:p>
            <a:pPr>
              <a:buFont typeface="Wingdings" panose="05000000000000000000" pitchFamily="2" charset="2"/>
              <a:buChar char="Ø"/>
            </a:pPr>
            <a:r>
              <a:rPr lang="en-US" b="1" dirty="0" smtClean="0"/>
              <a:t>We </a:t>
            </a:r>
            <a:r>
              <a:rPr lang="en-US" b="1" dirty="0"/>
              <a:t>believe in you</a:t>
            </a:r>
            <a:r>
              <a:rPr lang="en-US" dirty="0"/>
              <a:t>. You have the seeds of greatness in you. We know that the </a:t>
            </a:r>
            <a:r>
              <a:rPr lang="en-US" dirty="0" smtClean="0"/>
              <a:t>One </a:t>
            </a:r>
            <a:r>
              <a:rPr lang="en-US" dirty="0"/>
              <a:t>who made you put them there. </a:t>
            </a:r>
            <a:r>
              <a:rPr lang="en-US" dirty="0" smtClean="0"/>
              <a:t>Let’s discover and make </a:t>
            </a:r>
            <a:r>
              <a:rPr lang="en-US" dirty="0"/>
              <a:t>the most of our </a:t>
            </a:r>
            <a:r>
              <a:rPr lang="en-US" dirty="0" smtClean="0"/>
              <a:t>strengths!</a:t>
            </a:r>
          </a:p>
          <a:p>
            <a:pPr marL="0" indent="0">
              <a:buNone/>
            </a:pPr>
            <a:endParaRPr lang="en-US" dirty="0" smtClean="0"/>
          </a:p>
          <a:p>
            <a:pPr>
              <a:buFont typeface="Wingdings" panose="05000000000000000000" pitchFamily="2" charset="2"/>
              <a:buChar char="Ø"/>
            </a:pPr>
            <a:r>
              <a:rPr lang="en-US" dirty="0"/>
              <a:t>We've all heard the saying that it's not all about you. Well, the first premise of Launch Class is that it's all about </a:t>
            </a:r>
            <a:r>
              <a:rPr lang="en-US" dirty="0" smtClean="0"/>
              <a:t>you. We’re here for you!</a:t>
            </a:r>
            <a:endParaRPr lang="en-CA" dirty="0"/>
          </a:p>
        </p:txBody>
      </p:sp>
    </p:spTree>
    <p:extLst>
      <p:ext uri="{BB962C8B-B14F-4D97-AF65-F5344CB8AC3E}">
        <p14:creationId xmlns:p14="http://schemas.microsoft.com/office/powerpoint/2010/main" val="1452102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Launch Class Vision</a:t>
            </a:r>
            <a:endParaRPr lang="en-CA" i="1" dirty="0"/>
          </a:p>
        </p:txBody>
      </p:sp>
      <p:sp>
        <p:nvSpPr>
          <p:cNvPr id="3" name="Content Placeholder 2"/>
          <p:cNvSpPr>
            <a:spLocks noGrp="1"/>
          </p:cNvSpPr>
          <p:nvPr>
            <p:ph idx="1"/>
          </p:nvPr>
        </p:nvSpPr>
        <p:spPr>
          <a:xfrm>
            <a:off x="628650" y="1596980"/>
            <a:ext cx="7886700" cy="4657256"/>
          </a:xfrm>
        </p:spPr>
        <p:txBody>
          <a:bodyPr>
            <a:normAutofit/>
          </a:bodyPr>
          <a:lstStyle/>
          <a:p>
            <a:pPr>
              <a:buFont typeface="Wingdings" panose="05000000000000000000" pitchFamily="2" charset="2"/>
              <a:buChar char="Ø"/>
            </a:pPr>
            <a:r>
              <a:rPr lang="en-US" dirty="0" smtClean="0"/>
              <a:t>Acquire </a:t>
            </a:r>
            <a:r>
              <a:rPr lang="en-US" dirty="0"/>
              <a:t>some practical knowledge and insights for success in all areas of </a:t>
            </a:r>
            <a:r>
              <a:rPr lang="en-US" dirty="0" smtClean="0"/>
              <a:t>life.</a:t>
            </a:r>
          </a:p>
          <a:p>
            <a:pPr>
              <a:buFont typeface="Wingdings" panose="05000000000000000000" pitchFamily="2" charset="2"/>
              <a:buChar char="Ø"/>
            </a:pPr>
            <a:r>
              <a:rPr lang="en-US" dirty="0" smtClean="0"/>
              <a:t>Avoid </a:t>
            </a:r>
            <a:r>
              <a:rPr lang="en-US" dirty="0"/>
              <a:t>the most common mistakes that most of us </a:t>
            </a:r>
            <a:r>
              <a:rPr lang="en-US" dirty="0" smtClean="0"/>
              <a:t>make.</a:t>
            </a:r>
          </a:p>
          <a:p>
            <a:pPr>
              <a:buFont typeface="Wingdings" panose="05000000000000000000" pitchFamily="2" charset="2"/>
              <a:buChar char="Ø"/>
            </a:pPr>
            <a:r>
              <a:rPr lang="en-US" dirty="0" smtClean="0"/>
              <a:t>Excel </a:t>
            </a:r>
            <a:r>
              <a:rPr lang="en-US" dirty="0"/>
              <a:t>and have confidence in all 7 areas of </a:t>
            </a:r>
            <a:r>
              <a:rPr lang="en-US" dirty="0" smtClean="0"/>
              <a:t>life.</a:t>
            </a:r>
          </a:p>
          <a:p>
            <a:pPr>
              <a:buFont typeface="Wingdings" panose="05000000000000000000" pitchFamily="2" charset="2"/>
              <a:buChar char="Ø"/>
            </a:pPr>
            <a:r>
              <a:rPr lang="en-US" dirty="0" smtClean="0"/>
              <a:t>Improve the quality of life for all Albertans - by having a great marriage and reducing the divorce rate, by increasing incomes, improving health &amp; fitness, maximizing our impact, etc.</a:t>
            </a:r>
          </a:p>
          <a:p>
            <a:pPr>
              <a:buFont typeface="Wingdings" panose="05000000000000000000" pitchFamily="2" charset="2"/>
              <a:buChar char="Ø"/>
            </a:pPr>
            <a:r>
              <a:rPr lang="en-US" dirty="0" smtClean="0"/>
              <a:t>Everyone needs a coach!</a:t>
            </a:r>
            <a:endParaRPr lang="en-CA" dirty="0"/>
          </a:p>
        </p:txBody>
      </p:sp>
    </p:spTree>
    <p:extLst>
      <p:ext uri="{BB962C8B-B14F-4D97-AF65-F5344CB8AC3E}">
        <p14:creationId xmlns:p14="http://schemas.microsoft.com/office/powerpoint/2010/main" val="1330254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The 7 Areas of Life</a:t>
            </a:r>
            <a:endParaRPr lang="en-CA" i="1" dirty="0"/>
          </a:p>
        </p:txBody>
      </p:sp>
      <p:sp>
        <p:nvSpPr>
          <p:cNvPr id="3" name="Content Placeholder 2"/>
          <p:cNvSpPr>
            <a:spLocks noGrp="1"/>
          </p:cNvSpPr>
          <p:nvPr>
            <p:ph idx="1"/>
          </p:nvPr>
        </p:nvSpPr>
        <p:spPr>
          <a:xfrm>
            <a:off x="628650" y="1519707"/>
            <a:ext cx="7886700" cy="4778062"/>
          </a:xfrm>
        </p:spPr>
        <p:txBody>
          <a:bodyPr>
            <a:normAutofit lnSpcReduction="10000"/>
          </a:bodyPr>
          <a:lstStyle/>
          <a:p>
            <a:pPr>
              <a:buFont typeface="Wingdings" panose="05000000000000000000" pitchFamily="2" charset="2"/>
              <a:buChar char="Ø"/>
            </a:pPr>
            <a:r>
              <a:rPr lang="en-CA" dirty="0" smtClean="0"/>
              <a:t>Look at the life-choices diagram.</a:t>
            </a:r>
          </a:p>
          <a:p>
            <a:pPr>
              <a:buFont typeface="Wingdings" panose="05000000000000000000" pitchFamily="2" charset="2"/>
              <a:buChar char="Ø"/>
            </a:pPr>
            <a:r>
              <a:rPr lang="en-CA" dirty="0" smtClean="0"/>
              <a:t>We are all under pressure and getting squeezed – from life pressing down on us and God pressing up.</a:t>
            </a:r>
          </a:p>
          <a:p>
            <a:pPr>
              <a:buFont typeface="Wingdings" panose="05000000000000000000" pitchFamily="2" charset="2"/>
              <a:buChar char="Ø"/>
            </a:pPr>
            <a:r>
              <a:rPr lang="en-CA" dirty="0" smtClean="0"/>
              <a:t>We make important decisions all the time, such as moving toward God/the problem or away and towards some form of escape.</a:t>
            </a:r>
          </a:p>
          <a:p>
            <a:pPr>
              <a:buFont typeface="Wingdings" panose="05000000000000000000" pitchFamily="2" charset="2"/>
              <a:buChar char="Ø"/>
            </a:pPr>
            <a:r>
              <a:rPr lang="en-CA" dirty="0" smtClean="0"/>
              <a:t>No big guilt trips allowed </a:t>
            </a:r>
            <a:r>
              <a:rPr lang="en-CA" dirty="0" smtClean="0">
                <a:sym typeface="Wingdings" panose="05000000000000000000" pitchFamily="2" charset="2"/>
              </a:rPr>
              <a:t> We can learn - one step at a time, to make better choices and have more lasting peace, happiness, confidence &amp; success!</a:t>
            </a:r>
          </a:p>
          <a:p>
            <a:pPr>
              <a:buFont typeface="Wingdings" panose="05000000000000000000" pitchFamily="2" charset="2"/>
              <a:buChar char="Ø"/>
            </a:pPr>
            <a:r>
              <a:rPr lang="en-CA" dirty="0" smtClean="0">
                <a:sym typeface="Wingdings" panose="05000000000000000000" pitchFamily="2" charset="2"/>
              </a:rPr>
              <a:t>God/we don’t care where you’ve been - just your direction! (no guilt or shame allowed)</a:t>
            </a:r>
          </a:p>
        </p:txBody>
      </p:sp>
    </p:spTree>
    <p:extLst>
      <p:ext uri="{BB962C8B-B14F-4D97-AF65-F5344CB8AC3E}">
        <p14:creationId xmlns:p14="http://schemas.microsoft.com/office/powerpoint/2010/main" val="1962877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34096" y="618186"/>
            <a:ext cx="7753081" cy="5632311"/>
          </a:xfrm>
          <a:prstGeom prst="rect">
            <a:avLst/>
          </a:prstGeom>
          <a:noFill/>
        </p:spPr>
        <p:txBody>
          <a:bodyPr wrap="square" rtlCol="0">
            <a:spAutoFit/>
          </a:bodyPr>
          <a:lstStyle/>
          <a:p>
            <a:r>
              <a:rPr lang="en-CA" b="1" dirty="0" smtClean="0"/>
              <a:t>1. </a:t>
            </a:r>
            <a:r>
              <a:rPr lang="en-US" b="1" dirty="0" smtClean="0"/>
              <a:t>Spiritual</a:t>
            </a:r>
            <a:r>
              <a:rPr lang="en-US" b="1" dirty="0"/>
              <a:t>:</a:t>
            </a:r>
            <a:r>
              <a:rPr lang="en-US" dirty="0"/>
              <a:t> We’ll sometimes refer to a book called With by Skye </a:t>
            </a:r>
            <a:r>
              <a:rPr lang="en-US" dirty="0" err="1"/>
              <a:t>Jethani</a:t>
            </a:r>
            <a:r>
              <a:rPr lang="en-US" dirty="0"/>
              <a:t>. The basic idea is that in our own strength, we’re not likely to experience much success in all 7 areas, but With God we can!</a:t>
            </a:r>
          </a:p>
          <a:p>
            <a:r>
              <a:rPr lang="en-US" b="1" dirty="0" smtClean="0"/>
              <a:t>2. Family</a:t>
            </a:r>
            <a:r>
              <a:rPr lang="en-US" b="1" dirty="0"/>
              <a:t>: </a:t>
            </a:r>
            <a:r>
              <a:rPr lang="en-US" dirty="0"/>
              <a:t>We’ll sometimes refer to a book called The Man of Her Dreams/The Woman of His! by Joel &amp; Kathy Davidson. We’re big on striving to understand marriage and to reduce the divorce rate.</a:t>
            </a:r>
          </a:p>
          <a:p>
            <a:r>
              <a:rPr lang="en-US" b="1" dirty="0" smtClean="0"/>
              <a:t>3. Social</a:t>
            </a:r>
            <a:r>
              <a:rPr lang="en-US" b="1" dirty="0"/>
              <a:t>: </a:t>
            </a:r>
            <a:r>
              <a:rPr lang="en-US" dirty="0"/>
              <a:t>Many great books and resources available in the areas of relationships and our need for community in order to be healthy and effective.</a:t>
            </a:r>
          </a:p>
          <a:p>
            <a:r>
              <a:rPr lang="en-US" b="1" dirty="0" smtClean="0"/>
              <a:t>4. Financial</a:t>
            </a:r>
            <a:r>
              <a:rPr lang="en-US" b="1" dirty="0"/>
              <a:t>: </a:t>
            </a:r>
            <a:r>
              <a:rPr lang="en-US" dirty="0"/>
              <a:t>We’ll sometimes refer to a book called The Total Money Makeover by Dave Ramsey, for helping us understand the importance of sound money management, including getting/staying out of debt.</a:t>
            </a:r>
          </a:p>
          <a:p>
            <a:r>
              <a:rPr lang="en-US" b="1" dirty="0" smtClean="0"/>
              <a:t>5. Career</a:t>
            </a:r>
            <a:r>
              <a:rPr lang="en-US" b="1" dirty="0"/>
              <a:t>: </a:t>
            </a:r>
            <a:r>
              <a:rPr lang="en-US" dirty="0"/>
              <a:t>We’ll sometimes refer to a book called Every Good Endeavour by Tim Keller, to help us understand God’s plan for work – which is to bless us and to use our talents to bless others.</a:t>
            </a:r>
          </a:p>
          <a:p>
            <a:r>
              <a:rPr lang="en-US" b="1" dirty="0" smtClean="0"/>
              <a:t>6. Physical</a:t>
            </a:r>
            <a:r>
              <a:rPr lang="en-US" b="1" dirty="0"/>
              <a:t>: </a:t>
            </a:r>
            <a:r>
              <a:rPr lang="en-US" dirty="0"/>
              <a:t>We’ll sometimes refer to a book called The Daniel Plan by Rick Warren, about God’s vision for our physical health and how it connects to our emotional and spiritual health.</a:t>
            </a:r>
          </a:p>
          <a:p>
            <a:r>
              <a:rPr lang="en-US" b="1" dirty="0" smtClean="0"/>
              <a:t>7. Mental</a:t>
            </a:r>
            <a:r>
              <a:rPr lang="en-US" b="1" dirty="0"/>
              <a:t>: </a:t>
            </a:r>
            <a:r>
              <a:rPr lang="en-US" dirty="0"/>
              <a:t>Putting it all together, ideally with God. Thinking clearly and effectively. Good habits. </a:t>
            </a:r>
            <a:r>
              <a:rPr lang="en-US" dirty="0" err="1"/>
              <a:t>Teachability</a:t>
            </a:r>
            <a:r>
              <a:rPr lang="en-US" dirty="0"/>
              <a:t>. Making good decisions. Positive attitude. Setting and achieving meaningful goals. Others vs self-focused</a:t>
            </a:r>
            <a:r>
              <a:rPr lang="en-US" dirty="0" smtClean="0"/>
              <a:t>.</a:t>
            </a:r>
            <a:endParaRPr lang="en-CA" dirty="0"/>
          </a:p>
        </p:txBody>
      </p:sp>
    </p:spTree>
    <p:extLst>
      <p:ext uri="{BB962C8B-B14F-4D97-AF65-F5344CB8AC3E}">
        <p14:creationId xmlns:p14="http://schemas.microsoft.com/office/powerpoint/2010/main" val="398764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3944" y="553792"/>
            <a:ext cx="7972022" cy="6555641"/>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t>For most people, we have big goals and dreams when we're in our early 20's, but then the realities of life beat us up, and we don't have much encouragement or direction or knowledge so we lose sight of our dreams or just give up on them. Well, </a:t>
            </a:r>
            <a:r>
              <a:rPr lang="en-US" sz="2000" b="1" dirty="0"/>
              <a:t>Launch Class wants to provide that missing encouragement, direction and knowledge </a:t>
            </a:r>
            <a:r>
              <a:rPr lang="en-US" sz="2000" dirty="0"/>
              <a:t>so that you can experience a great life and success in all 7 </a:t>
            </a:r>
            <a:r>
              <a:rPr lang="en-US" sz="2000" dirty="0" smtClean="0"/>
              <a:t>areas</a:t>
            </a:r>
            <a:r>
              <a:rPr lang="en-US" sz="2000" dirty="0"/>
              <a:t>!</a:t>
            </a:r>
          </a:p>
          <a:p>
            <a:pPr marL="285750" indent="-285750">
              <a:buFont typeface="Courier New" panose="02070309020205020404" pitchFamily="49" charset="0"/>
              <a:buChar char="o"/>
            </a:pPr>
            <a:endParaRPr lang="en-US" sz="2000" dirty="0"/>
          </a:p>
          <a:p>
            <a:pPr marL="342900" indent="-342900">
              <a:buFont typeface="Wingdings" panose="05000000000000000000" pitchFamily="2" charset="2"/>
              <a:buChar char="Ø"/>
            </a:pPr>
            <a:r>
              <a:rPr lang="en-US" sz="2000" dirty="0" smtClean="0"/>
              <a:t>Us older adults often say, “‎</a:t>
            </a:r>
            <a:r>
              <a:rPr lang="en-US" sz="2000" dirty="0"/>
              <a:t>If I only knew then what I know now</a:t>
            </a:r>
            <a:r>
              <a:rPr lang="en-US" sz="2000" dirty="0" smtClean="0"/>
              <a:t>!”</a:t>
            </a:r>
            <a:endParaRPr lang="en-US" sz="2000" dirty="0"/>
          </a:p>
          <a:p>
            <a:pPr marL="285750" indent="-285750">
              <a:buFont typeface="Courier New" panose="02070309020205020404" pitchFamily="49" charset="0"/>
              <a:buChar char="o"/>
            </a:pPr>
            <a:endParaRPr lang="en-US" sz="2000" dirty="0" smtClean="0"/>
          </a:p>
          <a:p>
            <a:pPr marL="342900" indent="-342900">
              <a:buFont typeface="Wingdings" panose="05000000000000000000" pitchFamily="2" charset="2"/>
              <a:buChar char="Ø"/>
            </a:pPr>
            <a:r>
              <a:rPr lang="en-US" sz="2000" dirty="0" smtClean="0"/>
              <a:t>Someone </a:t>
            </a:r>
            <a:r>
              <a:rPr lang="en-US" sz="2000" dirty="0"/>
              <a:t>once said, "</a:t>
            </a:r>
            <a:r>
              <a:rPr lang="en-US" sz="2000" b="1" dirty="0"/>
              <a:t>There are 2 great days in a person's life: the day they're born and the day they discover why</a:t>
            </a:r>
            <a:r>
              <a:rPr lang="en-US" sz="2000" dirty="0"/>
              <a:t>". So that is another </a:t>
            </a:r>
            <a:r>
              <a:rPr lang="en-US" sz="2000" dirty="0" smtClean="0"/>
              <a:t>of </a:t>
            </a:r>
            <a:r>
              <a:rPr lang="en-US" sz="2000" dirty="0"/>
              <a:t>our desires for you in Launch Class - To help you discover a strong sense of purpose in your life, if you don't already know it</a:t>
            </a:r>
            <a:r>
              <a:rPr lang="en-US" sz="2000" dirty="0" smtClean="0"/>
              <a:t>!</a:t>
            </a:r>
          </a:p>
          <a:p>
            <a:pPr marL="285750" indent="-285750">
              <a:buFont typeface="Courier New" panose="02070309020205020404" pitchFamily="49" charset="0"/>
              <a:buChar char="o"/>
            </a:pPr>
            <a:endParaRPr lang="en-CA" sz="2000" dirty="0" smtClean="0"/>
          </a:p>
          <a:p>
            <a:pPr marL="342900" indent="-342900">
              <a:buFont typeface="Wingdings" panose="05000000000000000000" pitchFamily="2" charset="2"/>
              <a:buChar char="Ø"/>
            </a:pPr>
            <a:r>
              <a:rPr lang="en-US" sz="2000" dirty="0"/>
              <a:t>Another large theme that we'll often be talking about is people skills and relationships. Lesson 2 next week will get into this one. We want you to have </a:t>
            </a:r>
            <a:r>
              <a:rPr lang="en-US" sz="2000" b="1" dirty="0"/>
              <a:t>confidence and skill with people in all circumstances</a:t>
            </a:r>
            <a:r>
              <a:rPr lang="en-US" sz="2000" dirty="0"/>
              <a:t>, because that will go a long way to helping you have good success, peace and fulfillment </a:t>
            </a:r>
            <a:r>
              <a:rPr lang="en-US" sz="2000" dirty="0" smtClean="0"/>
              <a:t>in all the </a:t>
            </a:r>
            <a:r>
              <a:rPr lang="en-US" sz="2000" dirty="0"/>
              <a:t>areas.</a:t>
            </a:r>
            <a:r>
              <a:rPr lang="en-US" sz="2000" dirty="0" smtClean="0"/>
              <a:t>‎</a:t>
            </a:r>
          </a:p>
          <a:p>
            <a:pPr marL="285750" indent="-285750">
              <a:buFont typeface="Courier New" panose="02070309020205020404" pitchFamily="49" charset="0"/>
              <a:buChar char="o"/>
            </a:pPr>
            <a:endParaRPr lang="en-US" sz="2000" b="1" dirty="0"/>
          </a:p>
          <a:p>
            <a:pPr marL="285750" indent="-285750">
              <a:buFont typeface="Courier New" panose="02070309020205020404" pitchFamily="49" charset="0"/>
              <a:buChar char="o"/>
            </a:pPr>
            <a:endParaRPr lang="en-CA" sz="2000" b="1" dirty="0"/>
          </a:p>
        </p:txBody>
      </p:sp>
    </p:spTree>
    <p:extLst>
      <p:ext uri="{BB962C8B-B14F-4D97-AF65-F5344CB8AC3E}">
        <p14:creationId xmlns:p14="http://schemas.microsoft.com/office/powerpoint/2010/main" val="1700086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5459" y="579549"/>
            <a:ext cx="7819891" cy="6001643"/>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t>Life is like photography. You start with a negative and you can develop it into a </a:t>
            </a:r>
            <a:r>
              <a:rPr lang="en-US" sz="2400" dirty="0" smtClean="0"/>
              <a:t>positive. – Rick Warren</a:t>
            </a:r>
          </a:p>
          <a:p>
            <a:endParaRPr lang="en-US" sz="2400" dirty="0" smtClean="0"/>
          </a:p>
          <a:p>
            <a:pPr marL="342900" indent="-342900">
              <a:buFont typeface="Wingdings" panose="05000000000000000000" pitchFamily="2" charset="2"/>
              <a:buChar char="Ø"/>
            </a:pPr>
            <a:r>
              <a:rPr lang="en-US" sz="2400" b="1" dirty="0" smtClean="0"/>
              <a:t>Learn to embrace </a:t>
            </a:r>
            <a:r>
              <a:rPr lang="en-US" sz="2400" b="1" dirty="0"/>
              <a:t>adversity</a:t>
            </a:r>
            <a:r>
              <a:rPr lang="en-US" sz="2400" dirty="0"/>
              <a:t>. </a:t>
            </a:r>
            <a:r>
              <a:rPr lang="en-US" sz="2400" dirty="0" smtClean="0"/>
              <a:t>We </a:t>
            </a:r>
            <a:r>
              <a:rPr lang="en-US" sz="2400" dirty="0"/>
              <a:t>need it to grow better and stronger just like butterflies need to struggle in the cocoon - if we help them out of it they won't be strong enough to fly and </a:t>
            </a:r>
            <a:r>
              <a:rPr lang="en-US" sz="2400" dirty="0" smtClean="0"/>
              <a:t>survive.</a:t>
            </a:r>
          </a:p>
          <a:p>
            <a:endParaRPr lang="en-US" sz="2400" dirty="0" smtClean="0"/>
          </a:p>
          <a:p>
            <a:pPr marL="342900" indent="-342900">
              <a:buFont typeface="Wingdings" panose="05000000000000000000" pitchFamily="2" charset="2"/>
              <a:buChar char="Ø"/>
            </a:pPr>
            <a:r>
              <a:rPr lang="en-US" sz="2400" dirty="0" smtClean="0"/>
              <a:t>If we'd </a:t>
            </a:r>
            <a:r>
              <a:rPr lang="en-US" sz="2400" dirty="0"/>
              <a:t>like to be </a:t>
            </a:r>
            <a:r>
              <a:rPr lang="en-US" sz="2400" dirty="0" smtClean="0"/>
              <a:t>an outstanding mother/father</a:t>
            </a:r>
            <a:r>
              <a:rPr lang="en-US" sz="2400" dirty="0"/>
              <a:t>, </a:t>
            </a:r>
            <a:r>
              <a:rPr lang="en-US" sz="2400" dirty="0" smtClean="0"/>
              <a:t>husband/ </a:t>
            </a:r>
            <a:r>
              <a:rPr lang="en-US" sz="2400" dirty="0"/>
              <a:t>wife, have great career or business success, be a highly respected member of the community</a:t>
            </a:r>
            <a:r>
              <a:rPr lang="en-US" sz="2400" dirty="0" smtClean="0"/>
              <a:t>‎, we're </a:t>
            </a:r>
            <a:r>
              <a:rPr lang="en-US" sz="2400" dirty="0"/>
              <a:t>going to have to learn and grow a lot, which </a:t>
            </a:r>
            <a:r>
              <a:rPr lang="en-US" sz="2400" dirty="0" smtClean="0"/>
              <a:t>usually requires </a:t>
            </a:r>
            <a:r>
              <a:rPr lang="en-US" sz="2400" dirty="0"/>
              <a:t>adversity</a:t>
            </a:r>
            <a:r>
              <a:rPr lang="en-US" sz="2400" dirty="0" smtClean="0"/>
              <a:t>.</a:t>
            </a:r>
          </a:p>
          <a:p>
            <a:endParaRPr lang="en-US" sz="2400" dirty="0" smtClean="0"/>
          </a:p>
          <a:p>
            <a:pPr marL="342900" indent="-342900">
              <a:buFont typeface="Wingdings" panose="05000000000000000000" pitchFamily="2" charset="2"/>
              <a:buChar char="Ø"/>
            </a:pPr>
            <a:r>
              <a:rPr lang="en-US" sz="2400" dirty="0" smtClean="0"/>
              <a:t> </a:t>
            </a:r>
            <a:r>
              <a:rPr lang="en-US" sz="2400" dirty="0"/>
              <a:t>You can do well in adversity, and experience peace in it if you </a:t>
            </a:r>
            <a:r>
              <a:rPr lang="en-US" sz="2400" b="1" dirty="0"/>
              <a:t>go through it with God and others</a:t>
            </a:r>
            <a:r>
              <a:rPr lang="en-US" sz="2400" dirty="0"/>
              <a:t>. You'll come through it stronger, more confident, wiser, less fearful.</a:t>
            </a:r>
            <a:endParaRPr lang="en-CA" sz="2400" dirty="0"/>
          </a:p>
        </p:txBody>
      </p:sp>
    </p:spTree>
    <p:extLst>
      <p:ext uri="{BB962C8B-B14F-4D97-AF65-F5344CB8AC3E}">
        <p14:creationId xmlns:p14="http://schemas.microsoft.com/office/powerpoint/2010/main" val="2674384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5459" y="473612"/>
            <a:ext cx="7819891" cy="6247864"/>
          </a:xfrm>
          <a:prstGeom prst="rect">
            <a:avLst/>
          </a:prstGeom>
          <a:noFill/>
        </p:spPr>
        <p:txBody>
          <a:bodyPr wrap="square" rtlCol="0">
            <a:spAutoFit/>
          </a:bodyPr>
          <a:lstStyle/>
          <a:p>
            <a:pPr marL="285750" indent="-285750">
              <a:buFont typeface="Wingdings" panose="05000000000000000000" pitchFamily="2" charset="2"/>
              <a:buChar char="Ø"/>
            </a:pPr>
            <a:r>
              <a:rPr lang="en-US" sz="2000" dirty="0"/>
              <a:t>When you get into a routine like adding small wins on a regular basis - as you will if you attend Launch Class, you'll find that your outlook on life will be more </a:t>
            </a:r>
            <a:r>
              <a:rPr lang="en-US" sz="2000" dirty="0" smtClean="0"/>
              <a:t>positive.</a:t>
            </a:r>
          </a:p>
          <a:p>
            <a:endParaRPr lang="en-US" sz="2000" dirty="0" smtClean="0"/>
          </a:p>
          <a:p>
            <a:pPr marL="285750" indent="-285750">
              <a:buFont typeface="Wingdings" panose="05000000000000000000" pitchFamily="2" charset="2"/>
              <a:buChar char="Ø"/>
            </a:pPr>
            <a:r>
              <a:rPr lang="en-US" sz="2000" dirty="0" smtClean="0"/>
              <a:t>Or </a:t>
            </a:r>
            <a:r>
              <a:rPr lang="en-US" sz="2000" dirty="0"/>
              <a:t>as the song says, </a:t>
            </a:r>
            <a:r>
              <a:rPr lang="en-US" sz="2000" b="1" dirty="0"/>
              <a:t>"My </a:t>
            </a:r>
            <a:r>
              <a:rPr lang="en-US" sz="2000" b="1" dirty="0" smtClean="0"/>
              <a:t>future’s </a:t>
            </a:r>
            <a:r>
              <a:rPr lang="en-US" sz="2000" b="1" dirty="0"/>
              <a:t>so bright, I </a:t>
            </a:r>
            <a:r>
              <a:rPr lang="en-US" sz="2000" b="1" dirty="0" err="1"/>
              <a:t>gotta</a:t>
            </a:r>
            <a:r>
              <a:rPr lang="en-US" sz="2000" b="1" dirty="0"/>
              <a:t> wear shades!"</a:t>
            </a:r>
            <a:r>
              <a:rPr lang="en-US" sz="2000" dirty="0"/>
              <a:t> Who remembers that </a:t>
            </a:r>
            <a:r>
              <a:rPr lang="en-US" sz="2000" dirty="0" smtClean="0"/>
              <a:t>song?</a:t>
            </a:r>
          </a:p>
          <a:p>
            <a:endParaRPr lang="en-US" sz="2000" dirty="0" smtClean="0"/>
          </a:p>
          <a:p>
            <a:pPr marL="285750" indent="-285750">
              <a:buFont typeface="Wingdings" panose="05000000000000000000" pitchFamily="2" charset="2"/>
              <a:buChar char="Ø"/>
            </a:pPr>
            <a:r>
              <a:rPr lang="en-US" sz="2000" dirty="0" smtClean="0"/>
              <a:t>It's </a:t>
            </a:r>
            <a:r>
              <a:rPr lang="en-US" sz="2000" dirty="0"/>
              <a:t>really a lifelong journey that we never fully arrive to, which it seems is how God designed </a:t>
            </a:r>
            <a:r>
              <a:rPr lang="en-US" sz="2000" dirty="0" smtClean="0"/>
              <a:t>it.</a:t>
            </a:r>
          </a:p>
          <a:p>
            <a:endParaRPr lang="en-US" sz="2000" dirty="0" smtClean="0"/>
          </a:p>
          <a:p>
            <a:pPr marL="285750" indent="-285750">
              <a:buFont typeface="Wingdings" panose="05000000000000000000" pitchFamily="2" charset="2"/>
              <a:buChar char="Ø"/>
            </a:pPr>
            <a:r>
              <a:rPr lang="en-US" sz="2000" dirty="0" smtClean="0"/>
              <a:t>What </a:t>
            </a:r>
            <a:r>
              <a:rPr lang="en-US" sz="2000" dirty="0"/>
              <a:t>would happen if we fully arrived? We'd have nothing to aim for or look forward </a:t>
            </a:r>
            <a:r>
              <a:rPr lang="en-US" sz="2000" dirty="0" smtClean="0"/>
              <a:t>to. We’d start to stink!</a:t>
            </a:r>
          </a:p>
          <a:p>
            <a:endParaRPr lang="en-US" sz="2000" dirty="0" smtClean="0"/>
          </a:p>
          <a:p>
            <a:pPr marL="285750" indent="-285750">
              <a:buFont typeface="Wingdings" panose="05000000000000000000" pitchFamily="2" charset="2"/>
              <a:buChar char="Ø"/>
            </a:pPr>
            <a:r>
              <a:rPr lang="en-US" sz="2000" dirty="0" smtClean="0"/>
              <a:t>Just </a:t>
            </a:r>
            <a:r>
              <a:rPr lang="en-US" sz="2000" dirty="0"/>
              <a:t>start small and buy in to the reality that self-improvement never </a:t>
            </a:r>
            <a:r>
              <a:rPr lang="en-US" sz="2000" dirty="0" smtClean="0"/>
              <a:t>ends.</a:t>
            </a:r>
          </a:p>
          <a:p>
            <a:endParaRPr lang="en-US" sz="2000" dirty="0" smtClean="0"/>
          </a:p>
          <a:p>
            <a:pPr marL="285750" indent="-285750">
              <a:buFont typeface="Wingdings" panose="05000000000000000000" pitchFamily="2" charset="2"/>
              <a:buChar char="Ø"/>
            </a:pPr>
            <a:r>
              <a:rPr lang="en-US" sz="2000" dirty="0" smtClean="0"/>
              <a:t>I and most coaches have </a:t>
            </a:r>
            <a:r>
              <a:rPr lang="en-US" sz="2000" dirty="0"/>
              <a:t>been on this journey for decades and continually add new practices as </a:t>
            </a:r>
            <a:r>
              <a:rPr lang="en-US" sz="2000" dirty="0" smtClean="0"/>
              <a:t>we </a:t>
            </a:r>
            <a:r>
              <a:rPr lang="en-US" sz="2000" dirty="0"/>
              <a:t>learn and progress. So </a:t>
            </a:r>
            <a:r>
              <a:rPr lang="en-US" sz="2000" dirty="0" smtClean="0"/>
              <a:t>we </a:t>
            </a:r>
            <a:r>
              <a:rPr lang="en-US" sz="2000" dirty="0"/>
              <a:t>encourage you if you haven't already done this - to </a:t>
            </a:r>
            <a:r>
              <a:rPr lang="en-US" sz="2000" b="1" dirty="0"/>
              <a:t>decide today to join us on The Journey to Your Best </a:t>
            </a:r>
            <a:r>
              <a:rPr lang="en-US" sz="2000" b="1" dirty="0" smtClean="0"/>
              <a:t>Self!</a:t>
            </a:r>
            <a:endParaRPr lang="en-CA" sz="2000" b="1" dirty="0"/>
          </a:p>
        </p:txBody>
      </p:sp>
    </p:spTree>
    <p:extLst>
      <p:ext uri="{BB962C8B-B14F-4D97-AF65-F5344CB8AC3E}">
        <p14:creationId xmlns:p14="http://schemas.microsoft.com/office/powerpoint/2010/main" val="523716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48519"/>
          </a:xfrm>
        </p:spPr>
        <p:txBody>
          <a:bodyPr/>
          <a:lstStyle/>
          <a:p>
            <a:r>
              <a:rPr lang="en-CA" i="1" dirty="0" smtClean="0"/>
              <a:t>Launch Class Format</a:t>
            </a:r>
            <a:endParaRPr lang="en-CA" i="1" dirty="0"/>
          </a:p>
        </p:txBody>
      </p:sp>
      <p:sp>
        <p:nvSpPr>
          <p:cNvPr id="3" name="Content Placeholder 2"/>
          <p:cNvSpPr>
            <a:spLocks noGrp="1"/>
          </p:cNvSpPr>
          <p:nvPr>
            <p:ph idx="1"/>
          </p:nvPr>
        </p:nvSpPr>
        <p:spPr>
          <a:xfrm>
            <a:off x="628650" y="1220318"/>
            <a:ext cx="7886700" cy="4716842"/>
          </a:xfrm>
        </p:spPr>
        <p:txBody>
          <a:bodyPr>
            <a:noAutofit/>
          </a:bodyPr>
          <a:lstStyle/>
          <a:p>
            <a:pPr>
              <a:buFont typeface="Wingdings" panose="05000000000000000000" pitchFamily="2" charset="2"/>
              <a:buChar char="Ø"/>
            </a:pPr>
            <a:r>
              <a:rPr lang="en-CA" sz="2000" dirty="0" smtClean="0"/>
              <a:t>Start at 7pm sharp and finish at 8:30. Come when you can. Sit wherever you like. (Lesson study material on website each week. Signup to it)</a:t>
            </a:r>
          </a:p>
          <a:p>
            <a:pPr>
              <a:buFont typeface="Wingdings" panose="05000000000000000000" pitchFamily="2" charset="2"/>
              <a:buChar char="Ø"/>
            </a:pPr>
            <a:r>
              <a:rPr lang="en-CA" sz="2000" b="1" dirty="0" smtClean="0"/>
              <a:t>Large Group Time</a:t>
            </a:r>
          </a:p>
          <a:p>
            <a:pPr lvl="1"/>
            <a:r>
              <a:rPr lang="en-CA" sz="2000" dirty="0" smtClean="0"/>
              <a:t>Announcements and praise items</a:t>
            </a:r>
          </a:p>
          <a:p>
            <a:pPr lvl="1"/>
            <a:r>
              <a:rPr lang="en-CA" sz="2000" dirty="0" smtClean="0"/>
              <a:t>Review and talk about this week’s lesson(s)</a:t>
            </a:r>
          </a:p>
          <a:p>
            <a:pPr lvl="1"/>
            <a:r>
              <a:rPr lang="en-CA" sz="2000" dirty="0" smtClean="0"/>
              <a:t>Q&amp;A – </a:t>
            </a:r>
            <a:r>
              <a:rPr lang="en-CA" sz="2000" b="1" dirty="0" smtClean="0"/>
              <a:t>Your questions really add to the benefit for all</a:t>
            </a:r>
            <a:r>
              <a:rPr lang="en-CA" sz="2000" dirty="0" smtClean="0"/>
              <a:t>. The more personal the better.</a:t>
            </a:r>
          </a:p>
          <a:p>
            <a:pPr>
              <a:buFont typeface="Wingdings" panose="05000000000000000000" pitchFamily="2" charset="2"/>
              <a:buChar char="Ø"/>
            </a:pPr>
            <a:r>
              <a:rPr lang="en-CA" sz="2000" b="1" dirty="0" smtClean="0"/>
              <a:t>Small Group Time</a:t>
            </a:r>
          </a:p>
          <a:p>
            <a:pPr lvl="1"/>
            <a:r>
              <a:rPr lang="en-CA" sz="2000" dirty="0" smtClean="0"/>
              <a:t>Discuss the study questions around the tables. Talk about your experiences. Encourage one-another.</a:t>
            </a:r>
          </a:p>
          <a:p>
            <a:pPr lvl="1"/>
            <a:r>
              <a:rPr lang="en-CA" sz="2000" dirty="0" smtClean="0"/>
              <a:t>We learn more by sharing. Try to let everyone have the opportunity.</a:t>
            </a:r>
          </a:p>
          <a:p>
            <a:pPr lvl="1"/>
            <a:r>
              <a:rPr lang="en-CA" sz="2000" b="1" dirty="0" smtClean="0"/>
              <a:t>Make a goal/plan based on what you’ve learned</a:t>
            </a:r>
            <a:r>
              <a:rPr lang="en-CA" sz="2000" dirty="0" smtClean="0"/>
              <a:t>. Tell someone about it so they can encourage/pray for you. Perhaps tell us how it went next time so we can celebrate or encourage you further.</a:t>
            </a:r>
          </a:p>
          <a:p>
            <a:pPr>
              <a:buFont typeface="Wingdings" panose="05000000000000000000" pitchFamily="2" charset="2"/>
              <a:buChar char="Ø"/>
            </a:pPr>
            <a:r>
              <a:rPr lang="en-CA" sz="2000" dirty="0" smtClean="0"/>
              <a:t>Large Group Sharing of some Small Group’s thoughts. Q&amp;A.</a:t>
            </a:r>
          </a:p>
          <a:p>
            <a:pPr>
              <a:buFont typeface="Wingdings" panose="05000000000000000000" pitchFamily="2" charset="2"/>
              <a:buChar char="Ø"/>
            </a:pPr>
            <a:r>
              <a:rPr lang="en-CA" sz="2000" dirty="0" smtClean="0"/>
              <a:t>Wrap Up. Feel free to hang around for up to half an hour.</a:t>
            </a:r>
          </a:p>
        </p:txBody>
      </p:sp>
    </p:spTree>
    <p:extLst>
      <p:ext uri="{BB962C8B-B14F-4D97-AF65-F5344CB8AC3E}">
        <p14:creationId xmlns:p14="http://schemas.microsoft.com/office/powerpoint/2010/main" val="3677218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3330</TotalTime>
  <Words>1514</Words>
  <Application>Microsoft Office PowerPoint</Application>
  <PresentationFormat>On-screen Show (4:3)</PresentationFormat>
  <Paragraphs>78</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Wingdings</vt:lpstr>
      <vt:lpstr>Office Theme</vt:lpstr>
      <vt:lpstr>You Can Do It! (a.k.a. Launch Class)</vt:lpstr>
      <vt:lpstr>Welcome to Launch Class Liftoff!</vt:lpstr>
      <vt:lpstr>Launch Class Vision</vt:lpstr>
      <vt:lpstr>The 7 Areas of Life</vt:lpstr>
      <vt:lpstr>PowerPoint Presentation</vt:lpstr>
      <vt:lpstr>PowerPoint Presentation</vt:lpstr>
      <vt:lpstr>PowerPoint Presentation</vt:lpstr>
      <vt:lpstr>PowerPoint Presentation</vt:lpstr>
      <vt:lpstr>Launch Class Format</vt:lpstr>
      <vt:lpstr>You Can Do It!</vt:lpstr>
      <vt:lpstr>Questions for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 Class</dc:title>
  <dc:creator>User</dc:creator>
  <cp:lastModifiedBy>User</cp:lastModifiedBy>
  <cp:revision>44</cp:revision>
  <cp:lastPrinted>2020-10-16T03:41:02Z</cp:lastPrinted>
  <dcterms:created xsi:type="dcterms:W3CDTF">2020-09-12T17:37:55Z</dcterms:created>
  <dcterms:modified xsi:type="dcterms:W3CDTF">2020-10-18T22:12:33Z</dcterms:modified>
</cp:coreProperties>
</file>