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5" r:id="rId3"/>
    <p:sldId id="278" r:id="rId4"/>
    <p:sldId id="280" r:id="rId5"/>
    <p:sldId id="281" r:id="rId6"/>
    <p:sldId id="273" r:id="rId7"/>
    <p:sldId id="283" r:id="rId8"/>
    <p:sldId id="274" r:id="rId9"/>
    <p:sldId id="26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49154FA-876A-4D4E-90CD-91504F694E16}" type="datetimeFigureOut">
              <a:rPr lang="en-CA" smtClean="0"/>
              <a:t>2021-08-29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AE00178-4E65-4266-88BF-7EE7F7F9DC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13909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7DDFDE2-89E4-4B5B-A169-E79CD0E2664F}" type="datetimeFigureOut">
              <a:rPr lang="en-CA" smtClean="0"/>
              <a:t>2021-08-29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1EF604B-FDC6-43D2-87A6-409EF99533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630391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1831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0636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CDA3-3E36-4B28-B011-ACFBBAEBE0AC}" type="datetime1">
              <a:rPr lang="en-CA" smtClean="0"/>
              <a:t>2021-08-29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5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0DEB-D0C7-4F7C-A06C-5B55715C6F2D}" type="datetime1">
              <a:rPr lang="en-CA" smtClean="0"/>
              <a:t>2021-08-29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579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35AA-511B-449C-9A45-8E29F8760B75}" type="datetime1">
              <a:rPr lang="en-CA" smtClean="0"/>
              <a:t>2021-08-29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6846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8576-FFE4-414C-B1D6-F062EEAA451E}" type="datetime1">
              <a:rPr lang="en-CA" smtClean="0"/>
              <a:t>2021-08-29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533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B3348-112B-40A3-9DE4-78EE3DFBA288}" type="datetime1">
              <a:rPr lang="en-CA" smtClean="0"/>
              <a:t>2021-08-29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1452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FBFF-3E81-4BF9-A555-328E6D9BED54}" type="datetime1">
              <a:rPr lang="en-CA" smtClean="0"/>
              <a:t>2021-08-29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6779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ADF15-869A-494A-A378-324BBB267176}" type="datetime1">
              <a:rPr lang="en-CA" smtClean="0"/>
              <a:t>2021-08-29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6832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3931-2FE2-4869-8236-33C09EC3F2CB}" type="datetime1">
              <a:rPr lang="en-CA" smtClean="0"/>
              <a:t>2021-08-29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2128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6773-F98C-4847-9081-A0834FF76139}" type="datetime1">
              <a:rPr lang="en-CA" smtClean="0"/>
              <a:t>2021-08-29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448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B1AB-96D7-4712-A911-4907B9BAC271}" type="datetime1">
              <a:rPr lang="en-CA" smtClean="0"/>
              <a:t>2021-08-29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067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8EEF-43E5-42D2-B275-977B06D344A4}" type="datetime1">
              <a:rPr lang="en-CA" smtClean="0"/>
              <a:t>2021-08-29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376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CC41E-0728-47BF-88B7-EBBBECE2D381}" type="datetime1">
              <a:rPr lang="en-CA" smtClean="0"/>
              <a:t>2021-08-29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349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hadowstats.com/alternate_data/inflation-charts" TargetMode="External"/><Relationship Id="rId2" Type="http://schemas.openxmlformats.org/officeDocument/2006/relationships/hyperlink" Target="http://www.nerdwallet.com/banking/calculator/compound-interest-calculato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ltpl.com/shiller-p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You </a:t>
            </a:r>
            <a:r>
              <a:rPr lang="en-CA" i="1" dirty="0"/>
              <a:t>Can</a:t>
            </a:r>
            <a:r>
              <a:rPr lang="en-CA" dirty="0"/>
              <a:t> Do It! (a.k.a. Launch Class)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CA" sz="3600" dirty="0"/>
          </a:p>
          <a:p>
            <a:r>
              <a:rPr lang="en-CA" sz="3600" dirty="0"/>
              <a:t>Lesson 14 – Investing Fundamentals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6933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Welcome/Intro to Launch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670" y="1672959"/>
            <a:ext cx="7886700" cy="48437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sz="3200" dirty="0"/>
              <a:t>We commend you and believe in you!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Your coaches are here for you - to help you successfully launch…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/>
              <a:t>It's all about you. Help us to help you!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We'll often refer to the 7 areas and this Life-Choices Diagram…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Last time we talked about “Health &amp; Fitness Strategies – Part 2”. This week will be on</a:t>
            </a:r>
            <a:r>
              <a:rPr lang="en-US" sz="3200" b="1" dirty="0"/>
              <a:t> Investing Fundamentals.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25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663B2-C67F-4084-9587-6E88ACB6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Investing Fundamentals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AEB15-988E-4FE0-9F54-73D8FDC3F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43574"/>
            <a:ext cx="7886700" cy="494929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b="1" dirty="0"/>
              <a:t>Start to save &amp; invest as young as possible </a:t>
            </a:r>
            <a:r>
              <a:rPr lang="en-CA" dirty="0"/>
              <a:t>to get the power of compounding working for you, and to gain experience that will serve you well over time.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$400/month for 40 years at 7%/</a:t>
            </a:r>
            <a:r>
              <a:rPr lang="en-CA" dirty="0" err="1"/>
              <a:t>yr</a:t>
            </a:r>
            <a:r>
              <a:rPr lang="en-CA" dirty="0"/>
              <a:t> will end up over $1million! ($192k principal invested) </a:t>
            </a:r>
            <a:r>
              <a:rPr lang="en-CA" dirty="0">
                <a:hlinkClick r:id="rId2"/>
              </a:rPr>
              <a:t>www.nerdwallet.com/banking/calculator/compound-interest-calculator</a:t>
            </a:r>
            <a:r>
              <a:rPr lang="en-CA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What most advisors won’t tell you is that average inflation is close to the same rate: </a:t>
            </a:r>
            <a:r>
              <a:rPr lang="en-CA" dirty="0">
                <a:hlinkClick r:id="rId3"/>
              </a:rPr>
              <a:t>www.shadowstats.com/alternate_data/inflation-charts</a:t>
            </a:r>
            <a:r>
              <a:rPr lang="en-CA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But it’s still critical to save &amp; invest starting as young as possible. It also </a:t>
            </a:r>
            <a:r>
              <a:rPr lang="en-CA" b="1" dirty="0"/>
              <a:t>opens up opportunities to get your money working for you, perhaps to start a business</a:t>
            </a:r>
            <a:r>
              <a:rPr lang="en-CA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BCA56-C649-484C-87AF-6DC5282A4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9969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CF70A-A566-43D4-97F0-ED9B1DCD8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Types of Investments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16F0B-C789-48C8-8874-310A8B94F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26796"/>
            <a:ext cx="7886700" cy="5092118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GIC’s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Stocks – public and private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Bonds: gov’t, corporate – investment-grade, high yield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Commodities &amp; Futures: oil, gold, silver, wheat, currencies, </a:t>
            </a:r>
            <a:r>
              <a:rPr lang="en-US" dirty="0" err="1"/>
              <a:t>etc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Real Estate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Managed Futures (systematic trading in Futures market)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Mutual Funds: equity (stocks), fixed-income (bonds), balanced (stocks &amp; bonds), geographically-focused including global, style-focused (small-cap, mid-cap, large-cap, growth, value, GARP, sector-focused, commodity-focused), index funds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ETF’s (Exchange-Traded Funds)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Hedge Funds: long/short, market-neutral, special situations, arbitrage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Options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You don’t need them all!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9732C-42AC-4A49-9178-FEBD8952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6063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18896-DDC2-479A-B535-A4338DE1B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Investing Fundamentals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DA9F0-B397-4C95-B438-02C544852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93240"/>
            <a:ext cx="7886700" cy="5100507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Most investment portfolios are 60% North American blue chip stocks &amp; 40% bonds (fixed income) all the time, regardless of what’s happening in the markets.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b="1" dirty="0"/>
              <a:t>They aren’t diversified any further</a:t>
            </a:r>
            <a:r>
              <a:rPr lang="en-CA" dirty="0"/>
              <a:t>. No hedge funds, managed futures, small &amp; mid-sized companies. Very little geographic diversification or active portfolio management. Why? That takes time.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First level of Active Management is looking at the Price-to-Earnings Ratio of the broad stock market: </a:t>
            </a:r>
            <a:r>
              <a:rPr lang="en-CA" dirty="0">
                <a:hlinkClick r:id="rId2"/>
              </a:rPr>
              <a:t>www.multpl.com/shiller-pe</a:t>
            </a:r>
            <a:endParaRPr lang="en-CA" dirty="0"/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We can </a:t>
            </a:r>
            <a:r>
              <a:rPr lang="en-CA" b="1" dirty="0"/>
              <a:t>reduce risk and improve average returns</a:t>
            </a:r>
            <a:r>
              <a:rPr lang="en-CA" dirty="0"/>
              <a:t> by paying attention to diversification, cycles (stocks, commodities, interest rates), and active management. Most people need an Advisor to help them do this.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F4083F-7E25-4325-954F-B6D3671C2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5928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Types of Advisors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93539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Financial Advisor </a:t>
            </a:r>
            <a:r>
              <a:rPr lang="en-US" dirty="0"/>
              <a:t>(Formerly known as Financial Planners. Licensed through the MFDA – Mutual Fund Dealers Association of Canada)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Licensed to sell and advise on regular mutual funds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Investment Advisor </a:t>
            </a:r>
            <a:r>
              <a:rPr lang="en-US" dirty="0"/>
              <a:t>(licensed through IIROC – Investment Industry Regulatory Organization of Canada)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Licensed to sell and advise on all mutual funds, stocks, bonds, ETF’s, hedge funds, options, REIT’s, limited partnerships,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4330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3B29F-A971-4F41-AB01-4197B156D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How/Where to Invest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34641-F844-4D8B-AFDD-9AB638232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9075"/>
            <a:ext cx="7886700" cy="4873798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Ø"/>
              <a:defRPr/>
            </a:pPr>
            <a:r>
              <a:rPr lang="en-US" b="1" dirty="0">
                <a:solidFill>
                  <a:prstClr val="black"/>
                </a:solidFill>
              </a:rPr>
              <a:t>Bank</a:t>
            </a:r>
            <a:r>
              <a:rPr lang="en-US" dirty="0">
                <a:solidFill>
                  <a:prstClr val="black"/>
                </a:solidFill>
              </a:rPr>
              <a:t> (generally MFDA Licensed Financial Advisors)</a:t>
            </a:r>
          </a:p>
          <a:p>
            <a:pPr lvl="0">
              <a:buFont typeface="Wingdings" panose="05000000000000000000" pitchFamily="2" charset="2"/>
              <a:buChar char="Ø"/>
              <a:defRPr/>
            </a:pPr>
            <a:r>
              <a:rPr lang="en-US" b="1" dirty="0">
                <a:solidFill>
                  <a:prstClr val="black"/>
                </a:solidFill>
              </a:rPr>
              <a:t>Mutual Fund Dealer </a:t>
            </a:r>
            <a:r>
              <a:rPr lang="en-US" dirty="0">
                <a:solidFill>
                  <a:prstClr val="black"/>
                </a:solidFill>
              </a:rPr>
              <a:t>(MFDA Licensed FA’s)</a:t>
            </a:r>
          </a:p>
          <a:p>
            <a:pPr lvl="0">
              <a:buFont typeface="Wingdings" panose="05000000000000000000" pitchFamily="2" charset="2"/>
              <a:buChar char="Ø"/>
              <a:defRPr/>
            </a:pPr>
            <a:r>
              <a:rPr lang="en-US" b="1" dirty="0">
                <a:solidFill>
                  <a:prstClr val="black"/>
                </a:solidFill>
              </a:rPr>
              <a:t>Discount Brokerage/Investment Firm </a:t>
            </a:r>
            <a:r>
              <a:rPr lang="en-US" dirty="0">
                <a:solidFill>
                  <a:prstClr val="black"/>
                </a:solidFill>
              </a:rPr>
              <a:t>(do it yourself)</a:t>
            </a:r>
          </a:p>
          <a:p>
            <a:pPr lvl="0">
              <a:buFont typeface="Wingdings" panose="05000000000000000000" pitchFamily="2" charset="2"/>
              <a:buChar char="Ø"/>
              <a:defRPr/>
            </a:pPr>
            <a:r>
              <a:rPr lang="en-US" b="1" dirty="0">
                <a:solidFill>
                  <a:prstClr val="black"/>
                </a:solidFill>
              </a:rPr>
              <a:t>Full-service Brokerage/Investment Firm </a:t>
            </a:r>
            <a:r>
              <a:rPr lang="en-US" dirty="0">
                <a:solidFill>
                  <a:prstClr val="black"/>
                </a:solidFill>
              </a:rPr>
              <a:t>(IIROC Licensed Investment Advisors)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D10C71-E7CC-4A18-BEA7-9AD0F582F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A45D4B-07E4-47AC-91E2-D5A6C17680D1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8114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i="1" dirty="0"/>
              <a:t>Types of Accounts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77130"/>
            <a:ext cx="7794133" cy="50039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Non-registered</a:t>
            </a:r>
            <a:r>
              <a:rPr lang="en-US" dirty="0"/>
              <a:t> (cash or margin account)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TFSA</a:t>
            </a:r>
            <a:r>
              <a:rPr lang="en-US" dirty="0"/>
              <a:t> (Tax-Free Savings Account)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RESP</a:t>
            </a:r>
            <a:r>
              <a:rPr lang="en-US" dirty="0"/>
              <a:t> (Registered Education Savings Plan)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RRSP</a:t>
            </a:r>
            <a:r>
              <a:rPr lang="en-US" dirty="0"/>
              <a:t> (Registered Retirement Savings Plan) – becomes a RIF (Retirement Income Fund)after age 71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LIRA</a:t>
            </a:r>
            <a:r>
              <a:rPr lang="en-US" dirty="0"/>
              <a:t> (Locked-In Retirement Account) – becomes a LIF (Life Income Fund)after age 71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RIF and LIF </a:t>
            </a:r>
            <a:r>
              <a:rPr lang="en-US" dirty="0"/>
              <a:t>have minimum withdrawals that increase each year, starting at about 5.3% of acct.</a:t>
            </a:r>
          </a:p>
          <a:p>
            <a:pPr>
              <a:buFont typeface="Wingdings" panose="05000000000000000000" pitchFamily="2" charset="2"/>
              <a:buChar char="Ø"/>
            </a:pPr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3372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Questions for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77130"/>
            <a:ext cx="7886700" cy="502973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Take turns sharing with each other some of what you learned and liked about today’s lesson.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Take turns sharing with each other </a:t>
            </a:r>
            <a:r>
              <a:rPr lang="en-US" b="1" dirty="0"/>
              <a:t>What steps will we take this week?</a:t>
            </a:r>
            <a:r>
              <a:rPr lang="en-US" dirty="0"/>
              <a:t> Try to listen to and encourage one another.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Can you think of anyone else who might benefit from this message? Perhaps share it with them.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Join the Launch Class mission to improve our society! Grow yourself. </a:t>
            </a:r>
            <a:r>
              <a:rPr lang="en-CA" b="1" dirty="0"/>
              <a:t>Tell others about it</a:t>
            </a:r>
            <a:r>
              <a:rPr lang="en-CA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Next week’s lesson should be in 2 weeks. Check the website or register to be notified of Blog updates.</a:t>
            </a:r>
            <a:endParaRPr lang="en-CA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3886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6822</TotalTime>
  <Words>766</Words>
  <Application>Microsoft Office PowerPoint</Application>
  <PresentationFormat>On-screen Show (4:3)</PresentationFormat>
  <Paragraphs>63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You Can Do It! (a.k.a. Launch Class)</vt:lpstr>
      <vt:lpstr>Welcome/Intro to Launch Class</vt:lpstr>
      <vt:lpstr>Investing Fundamentals</vt:lpstr>
      <vt:lpstr>Types of Investments</vt:lpstr>
      <vt:lpstr>Investing Fundamentals Cont’d</vt:lpstr>
      <vt:lpstr>Types of Advisors</vt:lpstr>
      <vt:lpstr>How/Where to Invest</vt:lpstr>
      <vt:lpstr>Types of Accounts</vt:lpstr>
      <vt:lpstr>Questions for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Launch Class</dc:title>
  <dc:creator>User</dc:creator>
  <cp:lastModifiedBy>Allan Gray</cp:lastModifiedBy>
  <cp:revision>289</cp:revision>
  <cp:lastPrinted>2021-07-19T22:37:44Z</cp:lastPrinted>
  <dcterms:created xsi:type="dcterms:W3CDTF">2020-09-12T17:37:55Z</dcterms:created>
  <dcterms:modified xsi:type="dcterms:W3CDTF">2021-08-29T20:20:00Z</dcterms:modified>
</cp:coreProperties>
</file>